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  <p:embeddedFont>
      <p:font typeface="Poppins Light" panose="00000400000000000000" pitchFamily="2" charset="0"/>
      <p:regular r:id="rId21"/>
    </p:embeddedFont>
    <p:embeddedFont>
      <p:font typeface="Poppins Semi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096" autoAdjust="0"/>
  </p:normalViewPr>
  <p:slideViewPr>
    <p:cSldViewPr>
      <p:cViewPr varScale="1">
        <p:scale>
          <a:sx n="51" d="100"/>
          <a:sy n="51" d="100"/>
        </p:scale>
        <p:origin x="8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4DE14-FFDE-486F-ACAB-C1C7FAF55441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F6C2-2D96-46BD-9C5C-0337EB74E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48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AF6C2-2D96-46BD-9C5C-0337EB74EF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33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paria.beta.gouv.fr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41042" y="933450"/>
            <a:ext cx="1330831" cy="456067"/>
            <a:chOff x="0" y="0"/>
            <a:chExt cx="350507" cy="1201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507" cy="120116"/>
            </a:xfrm>
            <a:custGeom>
              <a:avLst/>
              <a:gdLst/>
              <a:ahLst/>
              <a:cxnLst/>
              <a:rect l="l" t="t" r="r" b="b"/>
              <a:pathLst>
                <a:path w="350507" h="120116">
                  <a:moveTo>
                    <a:pt x="60058" y="0"/>
                  </a:moveTo>
                  <a:lnTo>
                    <a:pt x="290449" y="0"/>
                  </a:lnTo>
                  <a:cubicBezTo>
                    <a:pt x="306377" y="0"/>
                    <a:pt x="321653" y="6328"/>
                    <a:pt x="332916" y="17591"/>
                  </a:cubicBezTo>
                  <a:cubicBezTo>
                    <a:pt x="344179" y="28854"/>
                    <a:pt x="350507" y="44130"/>
                    <a:pt x="350507" y="60058"/>
                  </a:cubicBezTo>
                  <a:lnTo>
                    <a:pt x="350507" y="60058"/>
                  </a:lnTo>
                  <a:cubicBezTo>
                    <a:pt x="350507" y="75987"/>
                    <a:pt x="344179" y="91263"/>
                    <a:pt x="332916" y="102526"/>
                  </a:cubicBezTo>
                  <a:cubicBezTo>
                    <a:pt x="321653" y="113789"/>
                    <a:pt x="306377" y="120116"/>
                    <a:pt x="290449" y="120116"/>
                  </a:cubicBezTo>
                  <a:lnTo>
                    <a:pt x="60058" y="120116"/>
                  </a:lnTo>
                  <a:cubicBezTo>
                    <a:pt x="44130" y="120116"/>
                    <a:pt x="28854" y="113789"/>
                    <a:pt x="17591" y="102526"/>
                  </a:cubicBezTo>
                  <a:cubicBezTo>
                    <a:pt x="6328" y="91263"/>
                    <a:pt x="0" y="75987"/>
                    <a:pt x="0" y="60058"/>
                  </a:cubicBezTo>
                  <a:lnTo>
                    <a:pt x="0" y="60058"/>
                  </a:lnTo>
                  <a:cubicBezTo>
                    <a:pt x="0" y="44130"/>
                    <a:pt x="6328" y="28854"/>
                    <a:pt x="17591" y="17591"/>
                  </a:cubicBezTo>
                  <a:cubicBezTo>
                    <a:pt x="28854" y="6328"/>
                    <a:pt x="44130" y="0"/>
                    <a:pt x="60058" y="0"/>
                  </a:cubicBez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0507" cy="177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4517274" flipH="1">
            <a:off x="1025917" y="2536128"/>
            <a:ext cx="2851723" cy="4840888"/>
          </a:xfrm>
          <a:custGeom>
            <a:avLst/>
            <a:gdLst/>
            <a:ahLst/>
            <a:cxnLst/>
            <a:rect l="l" t="t" r="r" b="b"/>
            <a:pathLst>
              <a:path w="2851723" h="4840888">
                <a:moveTo>
                  <a:pt x="2851722" y="0"/>
                </a:moveTo>
                <a:lnTo>
                  <a:pt x="0" y="0"/>
                </a:lnTo>
                <a:lnTo>
                  <a:pt x="0" y="4840888"/>
                </a:lnTo>
                <a:lnTo>
                  <a:pt x="2851722" y="4840888"/>
                </a:lnTo>
                <a:lnTo>
                  <a:pt x="2851722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6643664" y="7704372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5798029" y="4557305"/>
            <a:ext cx="11601865" cy="221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03"/>
              </a:lnSpc>
            </a:pPr>
            <a:r>
              <a:rPr lang="en-US" sz="14457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ARTIFICIELLE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3591" y="2092848"/>
            <a:ext cx="12404035" cy="247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38"/>
              </a:lnSpc>
            </a:pPr>
            <a:r>
              <a:rPr lang="en-US" sz="1630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Intelligence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440672" y="7172511"/>
            <a:ext cx="4272247" cy="709009"/>
            <a:chOff x="0" y="0"/>
            <a:chExt cx="949654" cy="1576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9654" cy="157602"/>
            </a:xfrm>
            <a:custGeom>
              <a:avLst/>
              <a:gdLst/>
              <a:ahLst/>
              <a:cxnLst/>
              <a:rect l="l" t="t" r="r" b="b"/>
              <a:pathLst>
                <a:path w="949654" h="157602">
                  <a:moveTo>
                    <a:pt x="78801" y="0"/>
                  </a:moveTo>
                  <a:lnTo>
                    <a:pt x="870853" y="0"/>
                  </a:lnTo>
                  <a:cubicBezTo>
                    <a:pt x="914374" y="0"/>
                    <a:pt x="949654" y="35280"/>
                    <a:pt x="949654" y="78801"/>
                  </a:cubicBezTo>
                  <a:lnTo>
                    <a:pt x="949654" y="78801"/>
                  </a:lnTo>
                  <a:cubicBezTo>
                    <a:pt x="949654" y="122321"/>
                    <a:pt x="914374" y="157602"/>
                    <a:pt x="870853" y="157602"/>
                  </a:cubicBezTo>
                  <a:lnTo>
                    <a:pt x="78801" y="157602"/>
                  </a:lnTo>
                  <a:cubicBezTo>
                    <a:pt x="35280" y="157602"/>
                    <a:pt x="0" y="122321"/>
                    <a:pt x="0" y="78801"/>
                  </a:cubicBezTo>
                  <a:lnTo>
                    <a:pt x="0" y="78801"/>
                  </a:lnTo>
                  <a:cubicBezTo>
                    <a:pt x="0" y="35280"/>
                    <a:pt x="35280" y="0"/>
                    <a:pt x="78801" y="0"/>
                  </a:cubicBezTo>
                  <a:close/>
                </a:path>
              </a:pathLst>
            </a:custGeom>
            <a:ln w="38100" cap="rnd">
              <a:solidFill>
                <a:srgbClr val="F4F4F4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49654" cy="214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2297116">
            <a:off x="7565337" y="-781117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4" name="Group 14"/>
          <p:cNvGrpSpPr/>
          <p:nvPr/>
        </p:nvGrpSpPr>
        <p:grpSpPr>
          <a:xfrm>
            <a:off x="5440672" y="7154613"/>
            <a:ext cx="4272247" cy="709009"/>
            <a:chOff x="0" y="0"/>
            <a:chExt cx="949654" cy="1576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9654" cy="157602"/>
            </a:xfrm>
            <a:custGeom>
              <a:avLst/>
              <a:gdLst/>
              <a:ahLst/>
              <a:cxnLst/>
              <a:rect l="l" t="t" r="r" b="b"/>
              <a:pathLst>
                <a:path w="949654" h="157602">
                  <a:moveTo>
                    <a:pt x="78801" y="0"/>
                  </a:moveTo>
                  <a:lnTo>
                    <a:pt x="870853" y="0"/>
                  </a:lnTo>
                  <a:cubicBezTo>
                    <a:pt x="914374" y="0"/>
                    <a:pt x="949654" y="35280"/>
                    <a:pt x="949654" y="78801"/>
                  </a:cubicBezTo>
                  <a:lnTo>
                    <a:pt x="949654" y="78801"/>
                  </a:lnTo>
                  <a:cubicBezTo>
                    <a:pt x="949654" y="122321"/>
                    <a:pt x="914374" y="157602"/>
                    <a:pt x="870853" y="157602"/>
                  </a:cubicBezTo>
                  <a:lnTo>
                    <a:pt x="78801" y="157602"/>
                  </a:lnTo>
                  <a:cubicBezTo>
                    <a:pt x="35280" y="157602"/>
                    <a:pt x="0" y="122321"/>
                    <a:pt x="0" y="78801"/>
                  </a:cubicBezTo>
                  <a:lnTo>
                    <a:pt x="0" y="78801"/>
                  </a:lnTo>
                  <a:cubicBezTo>
                    <a:pt x="0" y="35280"/>
                    <a:pt x="35280" y="0"/>
                    <a:pt x="78801" y="0"/>
                  </a:cubicBezTo>
                  <a:close/>
                </a:path>
              </a:pathLst>
            </a:custGeom>
            <a:solidFill>
              <a:srgbClr val="FFFFFF">
                <a:alpha val="16863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949654" cy="214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440672" y="7228818"/>
            <a:ext cx="4272247" cy="52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  <a:spcBef>
                <a:spcPct val="0"/>
              </a:spcBef>
            </a:pPr>
            <a:r>
              <a:rPr lang="en-US" sz="296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Démarrer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529" y="1920730"/>
            <a:ext cx="4096943" cy="3802377"/>
            <a:chOff x="0" y="0"/>
            <a:chExt cx="995452" cy="923880"/>
          </a:xfrm>
        </p:grpSpPr>
        <p:sp>
          <p:nvSpPr>
            <p:cNvPr id="3" name="Freeform 3"/>
            <p:cNvSpPr/>
            <p:nvPr/>
          </p:nvSpPr>
          <p:spPr>
            <a:xfrm>
              <a:off x="21315" y="31596"/>
              <a:ext cx="952821" cy="892284"/>
            </a:xfrm>
            <a:custGeom>
              <a:avLst/>
              <a:gdLst/>
              <a:ahLst/>
              <a:cxnLst/>
              <a:rect l="l" t="t" r="r" b="b"/>
              <a:pathLst>
                <a:path w="952821" h="892284">
                  <a:moveTo>
                    <a:pt x="501506" y="14985"/>
                  </a:moveTo>
                  <a:lnTo>
                    <a:pt x="949042" y="845702"/>
                  </a:lnTo>
                  <a:cubicBezTo>
                    <a:pt x="954317" y="855494"/>
                    <a:pt x="954055" y="867338"/>
                    <a:pt x="948353" y="876887"/>
                  </a:cubicBezTo>
                  <a:cubicBezTo>
                    <a:pt x="942651" y="886436"/>
                    <a:pt x="932348" y="892284"/>
                    <a:pt x="921226" y="892284"/>
                  </a:cubicBezTo>
                  <a:lnTo>
                    <a:pt x="31596" y="892284"/>
                  </a:lnTo>
                  <a:cubicBezTo>
                    <a:pt x="20474" y="892284"/>
                    <a:pt x="10171" y="886436"/>
                    <a:pt x="4469" y="876887"/>
                  </a:cubicBezTo>
                  <a:cubicBezTo>
                    <a:pt x="-1233" y="867338"/>
                    <a:pt x="-1495" y="855494"/>
                    <a:pt x="3780" y="845702"/>
                  </a:cubicBezTo>
                  <a:lnTo>
                    <a:pt x="451316" y="14985"/>
                  </a:lnTo>
                  <a:cubicBezTo>
                    <a:pt x="456288" y="5755"/>
                    <a:pt x="465926" y="0"/>
                    <a:pt x="476411" y="0"/>
                  </a:cubicBezTo>
                  <a:cubicBezTo>
                    <a:pt x="486895" y="0"/>
                    <a:pt x="496533" y="5755"/>
                    <a:pt x="501506" y="14985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5539" y="371794"/>
              <a:ext cx="684373" cy="486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Génération potentielle d’informations erronées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25829" y="457200"/>
            <a:ext cx="1007368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à l’IA 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3359" y="457200"/>
            <a:ext cx="7355551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EBBAFF"/>
                </a:solidFill>
                <a:latin typeface="Poppins"/>
                <a:ea typeface="Poppins"/>
                <a:cs typeface="Poppins"/>
                <a:sym typeface="Poppins"/>
              </a:rPr>
              <a:t>Quelles limites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660864" y="1651540"/>
            <a:ext cx="4259749" cy="3986278"/>
            <a:chOff x="37254" y="11523"/>
            <a:chExt cx="956073" cy="894694"/>
          </a:xfrm>
        </p:grpSpPr>
        <p:sp>
          <p:nvSpPr>
            <p:cNvPr id="8" name="Freeform 8"/>
            <p:cNvSpPr/>
            <p:nvPr/>
          </p:nvSpPr>
          <p:spPr>
            <a:xfrm>
              <a:off x="37254" y="11523"/>
              <a:ext cx="956073" cy="894694"/>
            </a:xfrm>
            <a:custGeom>
              <a:avLst/>
              <a:gdLst/>
              <a:ahLst/>
              <a:cxnLst/>
              <a:rect l="l" t="t" r="r" b="b"/>
              <a:pathLst>
                <a:path w="956073" h="894694">
                  <a:moveTo>
                    <a:pt x="501217" y="13843"/>
                  </a:moveTo>
                  <a:lnTo>
                    <a:pt x="952581" y="851665"/>
                  </a:lnTo>
                  <a:cubicBezTo>
                    <a:pt x="957453" y="860710"/>
                    <a:pt x="957212" y="871650"/>
                    <a:pt x="951944" y="880471"/>
                  </a:cubicBezTo>
                  <a:cubicBezTo>
                    <a:pt x="946677" y="889292"/>
                    <a:pt x="937160" y="894694"/>
                    <a:pt x="926886" y="894694"/>
                  </a:cubicBezTo>
                  <a:lnTo>
                    <a:pt x="29186" y="894694"/>
                  </a:lnTo>
                  <a:cubicBezTo>
                    <a:pt x="18912" y="894694"/>
                    <a:pt x="9395" y="889292"/>
                    <a:pt x="4127" y="880471"/>
                  </a:cubicBezTo>
                  <a:cubicBezTo>
                    <a:pt x="-1140" y="871650"/>
                    <a:pt x="-1382" y="860710"/>
                    <a:pt x="3491" y="851665"/>
                  </a:cubicBezTo>
                  <a:lnTo>
                    <a:pt x="454855" y="13843"/>
                  </a:lnTo>
                  <a:cubicBezTo>
                    <a:pt x="459448" y="5317"/>
                    <a:pt x="468351" y="0"/>
                    <a:pt x="478036" y="0"/>
                  </a:cubicBezTo>
                  <a:cubicBezTo>
                    <a:pt x="487721" y="0"/>
                    <a:pt x="496624" y="5317"/>
                    <a:pt x="501217" y="13843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0669" y="390610"/>
              <a:ext cx="649243" cy="467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Risque de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réponses</a:t>
              </a: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différentes</a:t>
              </a: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 à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une</a:t>
              </a: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même</a:t>
              </a: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 question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91784" y="1787927"/>
            <a:ext cx="4779974" cy="3935180"/>
            <a:chOff x="0" y="0"/>
            <a:chExt cx="995452" cy="819519"/>
          </a:xfrm>
        </p:grpSpPr>
        <p:sp>
          <p:nvSpPr>
            <p:cNvPr id="11" name="Freeform 11"/>
            <p:cNvSpPr/>
            <p:nvPr/>
          </p:nvSpPr>
          <p:spPr>
            <a:xfrm>
              <a:off x="19834" y="25516"/>
              <a:ext cx="955783" cy="794003"/>
            </a:xfrm>
            <a:custGeom>
              <a:avLst/>
              <a:gdLst/>
              <a:ahLst/>
              <a:cxnLst/>
              <a:rect l="l" t="t" r="r" b="b"/>
              <a:pathLst>
                <a:path w="955783" h="794003">
                  <a:moveTo>
                    <a:pt x="501433" y="13246"/>
                  </a:moveTo>
                  <a:lnTo>
                    <a:pt x="952076" y="755242"/>
                  </a:lnTo>
                  <a:cubicBezTo>
                    <a:pt x="956861" y="763120"/>
                    <a:pt x="957025" y="772966"/>
                    <a:pt x="952505" y="780999"/>
                  </a:cubicBezTo>
                  <a:cubicBezTo>
                    <a:pt x="947985" y="789032"/>
                    <a:pt x="939485" y="794003"/>
                    <a:pt x="930267" y="794003"/>
                  </a:cubicBezTo>
                  <a:lnTo>
                    <a:pt x="25516" y="794003"/>
                  </a:lnTo>
                  <a:cubicBezTo>
                    <a:pt x="16299" y="794003"/>
                    <a:pt x="7798" y="789032"/>
                    <a:pt x="3279" y="780999"/>
                  </a:cubicBezTo>
                  <a:cubicBezTo>
                    <a:pt x="-1241" y="772966"/>
                    <a:pt x="-1077" y="763120"/>
                    <a:pt x="3707" y="755242"/>
                  </a:cubicBezTo>
                  <a:lnTo>
                    <a:pt x="454350" y="13246"/>
                  </a:lnTo>
                  <a:cubicBezTo>
                    <a:pt x="459345" y="5021"/>
                    <a:pt x="468270" y="0"/>
                    <a:pt x="477892" y="0"/>
                  </a:cubicBezTo>
                  <a:cubicBezTo>
                    <a:pt x="487514" y="0"/>
                    <a:pt x="496438" y="5021"/>
                    <a:pt x="501433" y="13246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5539" y="323341"/>
              <a:ext cx="684373" cy="437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Divulgation de données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65525" y="5723107"/>
            <a:ext cx="4578795" cy="4249585"/>
            <a:chOff x="0" y="0"/>
            <a:chExt cx="995452" cy="923880"/>
          </a:xfrm>
        </p:grpSpPr>
        <p:sp>
          <p:nvSpPr>
            <p:cNvPr id="14" name="Freeform 14"/>
            <p:cNvSpPr/>
            <p:nvPr/>
          </p:nvSpPr>
          <p:spPr>
            <a:xfrm>
              <a:off x="19072" y="28271"/>
              <a:ext cx="957307" cy="895609"/>
            </a:xfrm>
            <a:custGeom>
              <a:avLst/>
              <a:gdLst/>
              <a:ahLst/>
              <a:cxnLst/>
              <a:rect l="l" t="t" r="r" b="b"/>
              <a:pathLst>
                <a:path w="957307" h="895609">
                  <a:moveTo>
                    <a:pt x="501108" y="13408"/>
                  </a:moveTo>
                  <a:lnTo>
                    <a:pt x="953925" y="853930"/>
                  </a:lnTo>
                  <a:cubicBezTo>
                    <a:pt x="958645" y="862691"/>
                    <a:pt x="958411" y="873288"/>
                    <a:pt x="953309" y="881832"/>
                  </a:cubicBezTo>
                  <a:cubicBezTo>
                    <a:pt x="948207" y="890377"/>
                    <a:pt x="938988" y="895609"/>
                    <a:pt x="929037" y="895609"/>
                  </a:cubicBezTo>
                  <a:lnTo>
                    <a:pt x="28271" y="895609"/>
                  </a:lnTo>
                  <a:cubicBezTo>
                    <a:pt x="18319" y="895609"/>
                    <a:pt x="9101" y="890377"/>
                    <a:pt x="3998" y="881832"/>
                  </a:cubicBezTo>
                  <a:cubicBezTo>
                    <a:pt x="-1104" y="873288"/>
                    <a:pt x="-1338" y="862691"/>
                    <a:pt x="3382" y="853930"/>
                  </a:cubicBezTo>
                  <a:lnTo>
                    <a:pt x="456200" y="13408"/>
                  </a:lnTo>
                  <a:cubicBezTo>
                    <a:pt x="460649" y="5150"/>
                    <a:pt x="469273" y="0"/>
                    <a:pt x="478654" y="0"/>
                  </a:cubicBezTo>
                  <a:cubicBezTo>
                    <a:pt x="488035" y="0"/>
                    <a:pt x="496659" y="5150"/>
                    <a:pt x="501108" y="13408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5539" y="371794"/>
              <a:ext cx="684373" cy="486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Difficulté à 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identifier les sources (respect du droit d’auteur)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3747" y="6226235"/>
            <a:ext cx="4568164" cy="3299463"/>
            <a:chOff x="-56998" y="25364"/>
            <a:chExt cx="951953" cy="687570"/>
          </a:xfrm>
        </p:grpSpPr>
        <p:sp>
          <p:nvSpPr>
            <p:cNvPr id="17" name="Freeform 17"/>
            <p:cNvSpPr/>
            <p:nvPr/>
          </p:nvSpPr>
          <p:spPr>
            <a:xfrm>
              <a:off x="-56998" y="25364"/>
              <a:ext cx="951953" cy="687570"/>
            </a:xfrm>
            <a:custGeom>
              <a:avLst/>
              <a:gdLst/>
              <a:ahLst/>
              <a:cxnLst/>
              <a:rect l="l" t="t" r="r" b="b"/>
              <a:pathLst>
                <a:path w="951953" h="687570">
                  <a:moveTo>
                    <a:pt x="501996" y="13549"/>
                  </a:moveTo>
                  <a:lnTo>
                    <a:pt x="947683" y="650391"/>
                  </a:lnTo>
                  <a:cubicBezTo>
                    <a:pt x="952735" y="657609"/>
                    <a:pt x="953351" y="667039"/>
                    <a:pt x="949282" y="674854"/>
                  </a:cubicBezTo>
                  <a:cubicBezTo>
                    <a:pt x="945213" y="682668"/>
                    <a:pt x="937134" y="687570"/>
                    <a:pt x="928323" y="687570"/>
                  </a:cubicBezTo>
                  <a:lnTo>
                    <a:pt x="23631" y="687570"/>
                  </a:lnTo>
                  <a:cubicBezTo>
                    <a:pt x="14820" y="687570"/>
                    <a:pt x="6741" y="682668"/>
                    <a:pt x="2672" y="674854"/>
                  </a:cubicBezTo>
                  <a:cubicBezTo>
                    <a:pt x="-1398" y="667039"/>
                    <a:pt x="-781" y="657609"/>
                    <a:pt x="4270" y="650391"/>
                  </a:cubicBezTo>
                  <a:lnTo>
                    <a:pt x="449957" y="13549"/>
                  </a:lnTo>
                  <a:cubicBezTo>
                    <a:pt x="455900" y="5058"/>
                    <a:pt x="465612" y="0"/>
                    <a:pt x="475977" y="0"/>
                  </a:cubicBezTo>
                  <a:cubicBezTo>
                    <a:pt x="486341" y="0"/>
                    <a:pt x="496054" y="5058"/>
                    <a:pt x="501996" y="13549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5539" y="273050"/>
              <a:ext cx="526879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Impact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environnemental</a:t>
              </a:r>
              <a:endParaRPr lang="en-US" sz="1999" dirty="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61895" y="5816195"/>
            <a:ext cx="4403339" cy="4119546"/>
            <a:chOff x="19072" y="28271"/>
            <a:chExt cx="957307" cy="895609"/>
          </a:xfrm>
        </p:grpSpPr>
        <p:sp>
          <p:nvSpPr>
            <p:cNvPr id="20" name="Freeform 20"/>
            <p:cNvSpPr/>
            <p:nvPr/>
          </p:nvSpPr>
          <p:spPr>
            <a:xfrm>
              <a:off x="19072" y="28271"/>
              <a:ext cx="957307" cy="895609"/>
            </a:xfrm>
            <a:custGeom>
              <a:avLst/>
              <a:gdLst/>
              <a:ahLst/>
              <a:cxnLst/>
              <a:rect l="l" t="t" r="r" b="b"/>
              <a:pathLst>
                <a:path w="957307" h="895609">
                  <a:moveTo>
                    <a:pt x="501108" y="13408"/>
                  </a:moveTo>
                  <a:lnTo>
                    <a:pt x="953925" y="853930"/>
                  </a:lnTo>
                  <a:cubicBezTo>
                    <a:pt x="958645" y="862691"/>
                    <a:pt x="958411" y="873288"/>
                    <a:pt x="953309" y="881832"/>
                  </a:cubicBezTo>
                  <a:cubicBezTo>
                    <a:pt x="948207" y="890377"/>
                    <a:pt x="938988" y="895609"/>
                    <a:pt x="929037" y="895609"/>
                  </a:cubicBezTo>
                  <a:lnTo>
                    <a:pt x="28271" y="895609"/>
                  </a:lnTo>
                  <a:cubicBezTo>
                    <a:pt x="18319" y="895609"/>
                    <a:pt x="9101" y="890377"/>
                    <a:pt x="3998" y="881832"/>
                  </a:cubicBezTo>
                  <a:cubicBezTo>
                    <a:pt x="-1104" y="873288"/>
                    <a:pt x="-1338" y="862691"/>
                    <a:pt x="3382" y="853930"/>
                  </a:cubicBezTo>
                  <a:lnTo>
                    <a:pt x="456200" y="13408"/>
                  </a:lnTo>
                  <a:cubicBezTo>
                    <a:pt x="460649" y="5150"/>
                    <a:pt x="469273" y="0"/>
                    <a:pt x="478654" y="0"/>
                  </a:cubicBezTo>
                  <a:cubicBezTo>
                    <a:pt x="488035" y="0"/>
                    <a:pt x="496659" y="5150"/>
                    <a:pt x="501108" y="13408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5539" y="401100"/>
              <a:ext cx="684373" cy="486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Biais</a:t>
              </a:r>
              <a:r>
                <a:rPr lang="en-US" sz="1999" dirty="0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 dans les sources </a:t>
              </a:r>
              <a:r>
                <a:rPr lang="en-US" sz="1999" dirty="0" err="1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d’entraînement</a:t>
              </a:r>
              <a:endParaRPr lang="en-US" sz="1999" dirty="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A152A-41AA-9934-2B48-66D197BD5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19D244D6-3A87-2890-8211-84D8952AE5F6}"/>
              </a:ext>
            </a:extLst>
          </p:cNvPr>
          <p:cNvSpPr txBox="1"/>
          <p:nvPr/>
        </p:nvSpPr>
        <p:spPr>
          <a:xfrm>
            <a:off x="6248400" y="455597"/>
            <a:ext cx="10073687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l’IAG</a:t>
            </a:r>
            <a:r>
              <a:rPr lang="en-US" sz="7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?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141EB63-F904-882A-0FAC-9D3F556A69E7}"/>
              </a:ext>
            </a:extLst>
          </p:cNvPr>
          <p:cNvSpPr txBox="1"/>
          <p:nvPr/>
        </p:nvSpPr>
        <p:spPr>
          <a:xfrm>
            <a:off x="304800" y="409074"/>
            <a:ext cx="10073687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dirty="0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Testons ensemble</a:t>
            </a:r>
          </a:p>
        </p:txBody>
      </p:sp>
      <p:pic>
        <p:nvPicPr>
          <p:cNvPr id="23" name="Image 22">
            <a:hlinkClick r:id="rId2"/>
            <a:extLst>
              <a:ext uri="{FF2B5EF4-FFF2-40B4-BE49-F238E27FC236}">
                <a16:creationId xmlns:a16="http://schemas.microsoft.com/office/drawing/2014/main" id="{A586ABA6-785E-FC3C-E067-15BC341D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269" y="1714500"/>
            <a:ext cx="14555461" cy="76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3359" y="457200"/>
            <a:ext cx="10977191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Les bonnes pratiques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78517" y="457200"/>
            <a:ext cx="618078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à adopter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5726" y="1941584"/>
            <a:ext cx="16976548" cy="7940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réponds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a un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vrai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besoin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outil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IA est gourmand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énergie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choisis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les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outil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(s)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recommandé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(s)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par ma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collectivité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s’il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n’y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a pas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j’utilise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outil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qui ne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réutilise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pas les données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injectées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Je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sélectionne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 les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informations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je partage.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Aucune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donnée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personnelle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sensible.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Je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vérifie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les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résultats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donnés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 L’IA ne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remplace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ni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mes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compétences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ni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intelligence.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J’informe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ma production a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été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réalisée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utilisant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outil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IA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Je garde à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l’esprit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ma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responsabilité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est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engagée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pour le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contenu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produit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(je ne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délègue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pas la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prise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décision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l’outil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IA).</a:t>
            </a:r>
          </a:p>
          <a:p>
            <a:pPr marL="712467" lvl="1" indent="-356233" algn="l">
              <a:lnSpc>
                <a:spcPts val="5708"/>
              </a:lnSpc>
              <a:buAutoNum type="arabicPeriod"/>
            </a:pP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Je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m’assure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les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contenus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générés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sont</a:t>
            </a:r>
            <a:r>
              <a:rPr lang="en-US" sz="3299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b="1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libres</a:t>
            </a:r>
            <a:r>
              <a:rPr lang="en-US" sz="3299" b="1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 de droit.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97540" y="2766254"/>
            <a:ext cx="8754464" cy="4016319"/>
          </a:xfrm>
          <a:custGeom>
            <a:avLst/>
            <a:gdLst/>
            <a:ahLst/>
            <a:cxnLst/>
            <a:rect l="l" t="t" r="r" b="b"/>
            <a:pathLst>
              <a:path w="8754464" h="4016319">
                <a:moveTo>
                  <a:pt x="0" y="0"/>
                </a:moveTo>
                <a:lnTo>
                  <a:pt x="8754463" y="0"/>
                </a:lnTo>
                <a:lnTo>
                  <a:pt x="8754463" y="4016319"/>
                </a:lnTo>
                <a:lnTo>
                  <a:pt x="0" y="401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0" y="482917"/>
            <a:ext cx="9397540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</a:pPr>
            <a:r>
              <a:rPr lang="en-US" sz="73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Comment rédiger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31464" y="503237"/>
            <a:ext cx="9956536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 “bon” prompt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6060" y="2424139"/>
            <a:ext cx="10182542" cy="571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éléments :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F4F4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rôle donné à l’IA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F4F4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l’objectif de la tâche confiée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F4F4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contexte d’usage du résultat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F4F4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contraintes sur le contenu et/ou la forme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07061" y="9191625"/>
            <a:ext cx="1083752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4F4"/>
                </a:solidFill>
                <a:latin typeface="Open Sans"/>
                <a:ea typeface="Open Sans"/>
                <a:cs typeface="Open Sans"/>
                <a:sym typeface="Open Sans"/>
              </a:rPr>
              <a:t>Source : formation “découvrir l’IA générative” CNFPT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5173" y="643419"/>
            <a:ext cx="8428827" cy="8229600"/>
          </a:xfrm>
          <a:custGeom>
            <a:avLst/>
            <a:gdLst/>
            <a:ahLst/>
            <a:cxnLst/>
            <a:rect l="l" t="t" r="r" b="b"/>
            <a:pathLst>
              <a:path w="8428827" h="8229600">
                <a:moveTo>
                  <a:pt x="0" y="0"/>
                </a:moveTo>
                <a:lnTo>
                  <a:pt x="8428827" y="0"/>
                </a:lnTo>
                <a:lnTo>
                  <a:pt x="84288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9010707" y="2645728"/>
            <a:ext cx="7453630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Merci de votre attention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1637006" y="1449416"/>
            <a:ext cx="5919709" cy="6312491"/>
            <a:chOff x="0" y="0"/>
            <a:chExt cx="917118" cy="9779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7118" cy="977970"/>
            </a:xfrm>
            <a:custGeom>
              <a:avLst/>
              <a:gdLst/>
              <a:ahLst/>
              <a:cxnLst/>
              <a:rect l="l" t="t" r="r" b="b"/>
              <a:pathLst>
                <a:path w="917118" h="977970">
                  <a:moveTo>
                    <a:pt x="62775" y="0"/>
                  </a:moveTo>
                  <a:lnTo>
                    <a:pt x="854342" y="0"/>
                  </a:lnTo>
                  <a:cubicBezTo>
                    <a:pt x="870992" y="0"/>
                    <a:pt x="886959" y="6614"/>
                    <a:pt x="898731" y="18386"/>
                  </a:cubicBezTo>
                  <a:cubicBezTo>
                    <a:pt x="910504" y="30159"/>
                    <a:pt x="917118" y="46126"/>
                    <a:pt x="917118" y="62775"/>
                  </a:cubicBezTo>
                  <a:lnTo>
                    <a:pt x="917118" y="915195"/>
                  </a:lnTo>
                  <a:cubicBezTo>
                    <a:pt x="917118" y="931844"/>
                    <a:pt x="910504" y="947811"/>
                    <a:pt x="898731" y="959583"/>
                  </a:cubicBezTo>
                  <a:cubicBezTo>
                    <a:pt x="886959" y="971356"/>
                    <a:pt x="870992" y="977970"/>
                    <a:pt x="854342" y="977970"/>
                  </a:cubicBezTo>
                  <a:lnTo>
                    <a:pt x="62775" y="977970"/>
                  </a:lnTo>
                  <a:cubicBezTo>
                    <a:pt x="46126" y="977970"/>
                    <a:pt x="30159" y="971356"/>
                    <a:pt x="18386" y="959583"/>
                  </a:cubicBezTo>
                  <a:cubicBezTo>
                    <a:pt x="6614" y="947811"/>
                    <a:pt x="0" y="931844"/>
                    <a:pt x="0" y="915195"/>
                  </a:cubicBezTo>
                  <a:lnTo>
                    <a:pt x="0" y="62775"/>
                  </a:lnTo>
                  <a:cubicBezTo>
                    <a:pt x="0" y="46126"/>
                    <a:pt x="6614" y="30159"/>
                    <a:pt x="18386" y="18386"/>
                  </a:cubicBezTo>
                  <a:cubicBezTo>
                    <a:pt x="30159" y="6614"/>
                    <a:pt x="46126" y="0"/>
                    <a:pt x="62775" y="0"/>
                  </a:cubicBezTo>
                  <a:close/>
                </a:path>
              </a:pathLst>
            </a:custGeom>
            <a:blipFill>
              <a:blip r:embed="rId2"/>
              <a:stretch>
                <a:fillRect l="-44786" r="-4478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38826" y="5143500"/>
            <a:ext cx="3007962" cy="2969048"/>
            <a:chOff x="0" y="0"/>
            <a:chExt cx="792221" cy="781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2220" cy="781972"/>
            </a:xfrm>
            <a:custGeom>
              <a:avLst/>
              <a:gdLst/>
              <a:ahLst/>
              <a:cxnLst/>
              <a:rect l="l" t="t" r="r" b="b"/>
              <a:pathLst>
                <a:path w="792220" h="781972">
                  <a:moveTo>
                    <a:pt x="97805" y="0"/>
                  </a:moveTo>
                  <a:lnTo>
                    <a:pt x="694416" y="0"/>
                  </a:lnTo>
                  <a:cubicBezTo>
                    <a:pt x="748432" y="0"/>
                    <a:pt x="792220" y="43789"/>
                    <a:pt x="792220" y="97805"/>
                  </a:cubicBezTo>
                  <a:lnTo>
                    <a:pt x="792220" y="684167"/>
                  </a:lnTo>
                  <a:cubicBezTo>
                    <a:pt x="792220" y="738183"/>
                    <a:pt x="748432" y="781972"/>
                    <a:pt x="694416" y="781972"/>
                  </a:cubicBezTo>
                  <a:lnTo>
                    <a:pt x="97805" y="781972"/>
                  </a:lnTo>
                  <a:cubicBezTo>
                    <a:pt x="43789" y="781972"/>
                    <a:pt x="0" y="738183"/>
                    <a:pt x="0" y="684167"/>
                  </a:cubicBezTo>
                  <a:lnTo>
                    <a:pt x="0" y="97805"/>
                  </a:lnTo>
                  <a:cubicBezTo>
                    <a:pt x="0" y="43789"/>
                    <a:pt x="43789" y="0"/>
                    <a:pt x="978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36DD">
                    <a:alpha val="100000"/>
                  </a:srgbClr>
                </a:gs>
                <a:gs pos="50000">
                  <a:srgbClr val="8165DD">
                    <a:alpha val="100000"/>
                  </a:srgbClr>
                </a:gs>
                <a:gs pos="100000">
                  <a:srgbClr val="FDAFFE">
                    <a:alpha val="100000"/>
                  </a:srgbClr>
                </a:gs>
              </a:gsLst>
              <a:lin ang="2700000"/>
            </a:gra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92221" cy="839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058022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rot="-2297116">
            <a:off x="7476728" y="-5935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9565076" y="5505918"/>
            <a:ext cx="2755462" cy="56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4"/>
              </a:lnSpc>
              <a:spcBef>
                <a:spcPct val="0"/>
              </a:spcBef>
            </a:pPr>
            <a:r>
              <a:rPr lang="en-US" sz="433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1956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1357" y="838200"/>
            <a:ext cx="837269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Introduction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004589"/>
            <a:ext cx="8410126" cy="456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L'intelligence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artificielle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(IA) est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l'ensemble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systèmes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informatiques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capables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d'effectuer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tâches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typiquement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associées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à l'intelligence,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telles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l'apprentissage, le </a:t>
            </a:r>
            <a:r>
              <a:rPr lang="en-US" sz="2199" b="1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raisonnement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, la </a:t>
            </a:r>
            <a:r>
              <a:rPr lang="en-US" sz="2199" b="1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résolution de </a:t>
            </a:r>
            <a:r>
              <a:rPr lang="en-US" sz="2199" b="1" strike="noStrike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problèmes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, la </a:t>
            </a:r>
            <a:r>
              <a:rPr lang="en-US" sz="2199" b="1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perception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prise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décision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 L'intelligence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artificielle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est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également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 champ de recherche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visant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développer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tels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99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systèmes</a:t>
            </a:r>
            <a:r>
              <a:rPr lang="en-US" sz="2199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959"/>
              </a:lnSpc>
            </a:pPr>
            <a:endParaRPr lang="en-US" sz="2199" u="none" strike="noStrike" dirty="0">
              <a:solidFill>
                <a:srgbClr val="F4F4F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59"/>
              </a:lnSpc>
            </a:pPr>
            <a:r>
              <a:rPr lang="en-US" sz="2199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Source : Wikipedia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39797" y="6162976"/>
            <a:ext cx="2206020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Date de création du domaine de recherche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640801"/>
            <a:ext cx="8305351" cy="25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223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Poss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ibilité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pour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machine de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reproduire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comportements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liés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aux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humain</a:t>
            </a:r>
            <a:r>
              <a:rPr lang="en-US" sz="2223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tels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223" b="1" u="none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raisonnement, la plani</a:t>
            </a:r>
            <a:r>
              <a:rPr lang="en-US" sz="2223" b="1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f</a:t>
            </a:r>
            <a:r>
              <a:rPr lang="en-US" sz="2223" b="1" u="none" strike="noStrike" dirty="0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ication et la </a:t>
            </a:r>
            <a:r>
              <a:rPr lang="en-US" sz="2223" b="1" u="none" strike="noStrike" dirty="0" err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créativité</a:t>
            </a: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4001"/>
              </a:lnSpc>
            </a:pPr>
            <a:endParaRPr lang="en-US" sz="2223" u="none" strike="noStrike" dirty="0">
              <a:solidFill>
                <a:srgbClr val="F4F4F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001"/>
              </a:lnSpc>
            </a:pPr>
            <a:r>
              <a:rPr lang="en-US" sz="2223" u="none" strike="noStrike" dirty="0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Source : parlement </a:t>
            </a:r>
            <a:r>
              <a:rPr lang="en-US" sz="2223" u="none" strike="noStrike" dirty="0" err="1">
                <a:solidFill>
                  <a:srgbClr val="F4F4F4"/>
                </a:solidFill>
                <a:latin typeface="Poppins"/>
                <a:ea typeface="Poppins"/>
                <a:cs typeface="Poppins"/>
                <a:sym typeface="Poppins"/>
              </a:rPr>
              <a:t>européen</a:t>
            </a:r>
            <a:endParaRPr lang="en-US" sz="2223" u="none" strike="noStrike" dirty="0">
              <a:solidFill>
                <a:srgbClr val="F4F4F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269975" y="2339680"/>
            <a:ext cx="3739927" cy="6312491"/>
            <a:chOff x="0" y="0"/>
            <a:chExt cx="579413" cy="9779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2"/>
              <a:stretch>
                <a:fillRect l="-11070" r="-1107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14752" y="2240287"/>
            <a:ext cx="3739927" cy="6312491"/>
            <a:chOff x="0" y="0"/>
            <a:chExt cx="579413" cy="977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3"/>
              <a:stretch>
                <a:fillRect l="-28169" r="-281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70993" y="1478967"/>
            <a:ext cx="7741759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descriptive</a:t>
            </a:r>
          </a:p>
        </p:txBody>
      </p:sp>
      <p:sp>
        <p:nvSpPr>
          <p:cNvPr id="8" name="Freeform 8"/>
          <p:cNvSpPr/>
          <p:nvPr/>
        </p:nvSpPr>
        <p:spPr>
          <a:xfrm>
            <a:off x="16345490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rot="-2297116">
            <a:off x="7476728" y="-4030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9159529" y="2240287"/>
            <a:ext cx="3739927" cy="6312491"/>
            <a:chOff x="0" y="0"/>
            <a:chExt cx="579413" cy="9779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6"/>
              <a:stretch>
                <a:fillRect l="-21417" r="-214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04305" y="2240287"/>
            <a:ext cx="3739927" cy="6312491"/>
            <a:chOff x="0" y="0"/>
            <a:chExt cx="579413" cy="9779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7"/>
              <a:stretch>
                <a:fillRect l="-25742" r="-257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6704" y="457200"/>
            <a:ext cx="721607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Plusieurs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25227" y="664852"/>
            <a:ext cx="1010635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Intelligences Artificielles?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17541" y="1451344"/>
            <a:ext cx="3253237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Prescriptive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25227" y="1478967"/>
            <a:ext cx="2463411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prédictive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29347" y="1478967"/>
            <a:ext cx="7741759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générative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4714752" y="2286688"/>
            <a:ext cx="3739927" cy="6312491"/>
            <a:chOff x="0" y="0"/>
            <a:chExt cx="579413" cy="9779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2"/>
              <a:stretch>
                <a:fillRect l="-28169" r="-281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12919" y="1574489"/>
            <a:ext cx="3068410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descriptive</a:t>
            </a:r>
          </a:p>
        </p:txBody>
      </p:sp>
      <p:sp>
        <p:nvSpPr>
          <p:cNvPr id="6" name="Freeform 6"/>
          <p:cNvSpPr/>
          <p:nvPr/>
        </p:nvSpPr>
        <p:spPr>
          <a:xfrm>
            <a:off x="16345490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2297116">
            <a:off x="7476728" y="-4030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9159529" y="2286688"/>
            <a:ext cx="3739927" cy="6312491"/>
            <a:chOff x="0" y="0"/>
            <a:chExt cx="579413" cy="9779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5"/>
              <a:stretch>
                <a:fillRect l="-21417" r="-214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9975" y="2499594"/>
            <a:ext cx="3739927" cy="6312491"/>
            <a:chOff x="0" y="0"/>
            <a:chExt cx="985001" cy="16625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6704" y="457200"/>
            <a:ext cx="721607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Plusieurs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25227" y="664852"/>
            <a:ext cx="1010635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Intelligences Artificielles?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54331" y="1451344"/>
            <a:ext cx="3545124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Prescriptive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48241" y="1631367"/>
            <a:ext cx="3330293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prédictive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29347" y="1631367"/>
            <a:ext cx="3353561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générative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0993" y="2963260"/>
            <a:ext cx="3310336" cy="487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Décrit et analyse de grandes quantités de données.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repérer des transactions inhabituelles pouvant révéler des erreurs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604305" y="2286688"/>
            <a:ext cx="3739927" cy="6312491"/>
            <a:chOff x="0" y="0"/>
            <a:chExt cx="579413" cy="9779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6"/>
              <a:stretch>
                <a:fillRect l="-25742" r="-257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12919" y="1574489"/>
            <a:ext cx="3068410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descriptive</a:t>
            </a:r>
          </a:p>
        </p:txBody>
      </p:sp>
      <p:sp>
        <p:nvSpPr>
          <p:cNvPr id="4" name="Freeform 4"/>
          <p:cNvSpPr/>
          <p:nvPr/>
        </p:nvSpPr>
        <p:spPr>
          <a:xfrm>
            <a:off x="16345490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97116">
            <a:off x="7476728" y="-4030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9159529" y="2286688"/>
            <a:ext cx="3739927" cy="6312491"/>
            <a:chOff x="0" y="0"/>
            <a:chExt cx="579413" cy="9779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4"/>
              <a:stretch>
                <a:fillRect l="-21417" r="-214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9975" y="2499594"/>
            <a:ext cx="3739927" cy="6312491"/>
            <a:chOff x="0" y="0"/>
            <a:chExt cx="985001" cy="16625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6704" y="457200"/>
            <a:ext cx="721607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Plusieurs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25227" y="664852"/>
            <a:ext cx="1010635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Intelligences Artificielles?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54331" y="1451344"/>
            <a:ext cx="3545124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Prescriptive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48241" y="1631367"/>
            <a:ext cx="3330293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prédictive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29347" y="1631367"/>
            <a:ext cx="3353561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générative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770" y="2963260"/>
            <a:ext cx="3310336" cy="487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Décrit et analyse de grandes quantités de données.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repérer des transactions inhabituelles pouvant révéler des erreurs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604305" y="2286688"/>
            <a:ext cx="3739927" cy="6312491"/>
            <a:chOff x="0" y="0"/>
            <a:chExt cx="579413" cy="9779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5"/>
              <a:stretch>
                <a:fillRect l="-25742" r="-257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43425" y="2499594"/>
            <a:ext cx="3739927" cy="6312491"/>
            <a:chOff x="0" y="0"/>
            <a:chExt cx="985001" cy="16625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68198" y="2885655"/>
            <a:ext cx="3310336" cy="545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Identifie des logiques dans les événements passés et fait des prédictions sur les événements futurs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créer des recommandations personnalisées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12919" y="1574489"/>
            <a:ext cx="3068410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descriptive</a:t>
            </a:r>
          </a:p>
        </p:txBody>
      </p:sp>
      <p:sp>
        <p:nvSpPr>
          <p:cNvPr id="4" name="Freeform 4"/>
          <p:cNvSpPr/>
          <p:nvPr/>
        </p:nvSpPr>
        <p:spPr>
          <a:xfrm>
            <a:off x="16345490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97116">
            <a:off x="7476728" y="-4030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269975" y="2499594"/>
            <a:ext cx="3739927" cy="6312491"/>
            <a:chOff x="0" y="0"/>
            <a:chExt cx="985001" cy="16625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6704" y="457200"/>
            <a:ext cx="721607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Plusieurs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25227" y="664852"/>
            <a:ext cx="1010635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Intelligences Artificielles?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54331" y="1451344"/>
            <a:ext cx="3545124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Prescriptive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8241" y="1631367"/>
            <a:ext cx="3330293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prédictive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29347" y="1631367"/>
            <a:ext cx="3353561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générative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4770" y="2963260"/>
            <a:ext cx="3310336" cy="487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Décrit et analyse de grandes quantités de données.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repérer des transactions inhabituelles pouvant révéler des erreurs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604305" y="2286688"/>
            <a:ext cx="3739927" cy="6312491"/>
            <a:chOff x="0" y="0"/>
            <a:chExt cx="579413" cy="9779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9413" cy="977970"/>
            </a:xfrm>
            <a:custGeom>
              <a:avLst/>
              <a:gdLst/>
              <a:ahLst/>
              <a:cxnLst/>
              <a:rect l="l" t="t" r="r" b="b"/>
              <a:pathLst>
                <a:path w="579413" h="977970">
                  <a:moveTo>
                    <a:pt x="78663" y="0"/>
                  </a:moveTo>
                  <a:lnTo>
                    <a:pt x="500750" y="0"/>
                  </a:lnTo>
                  <a:cubicBezTo>
                    <a:pt x="521612" y="0"/>
                    <a:pt x="541621" y="8288"/>
                    <a:pt x="556373" y="23040"/>
                  </a:cubicBezTo>
                  <a:cubicBezTo>
                    <a:pt x="571125" y="37792"/>
                    <a:pt x="579413" y="57800"/>
                    <a:pt x="579413" y="78663"/>
                  </a:cubicBezTo>
                  <a:lnTo>
                    <a:pt x="579413" y="899307"/>
                  </a:lnTo>
                  <a:cubicBezTo>
                    <a:pt x="579413" y="942751"/>
                    <a:pt x="544194" y="977970"/>
                    <a:pt x="500750" y="977970"/>
                  </a:cubicBezTo>
                  <a:lnTo>
                    <a:pt x="78663" y="977970"/>
                  </a:lnTo>
                  <a:cubicBezTo>
                    <a:pt x="57800" y="977970"/>
                    <a:pt x="37792" y="969682"/>
                    <a:pt x="23040" y="954930"/>
                  </a:cubicBezTo>
                  <a:cubicBezTo>
                    <a:pt x="8288" y="940178"/>
                    <a:pt x="0" y="920170"/>
                    <a:pt x="0" y="899307"/>
                  </a:cubicBezTo>
                  <a:lnTo>
                    <a:pt x="0" y="78663"/>
                  </a:lnTo>
                  <a:cubicBezTo>
                    <a:pt x="0" y="57800"/>
                    <a:pt x="8288" y="37792"/>
                    <a:pt x="23040" y="23040"/>
                  </a:cubicBezTo>
                  <a:cubicBezTo>
                    <a:pt x="37792" y="8288"/>
                    <a:pt x="57800" y="0"/>
                    <a:pt x="78663" y="0"/>
                  </a:cubicBezTo>
                  <a:close/>
                </a:path>
              </a:pathLst>
            </a:custGeom>
            <a:blipFill>
              <a:blip r:embed="rId4"/>
              <a:stretch>
                <a:fillRect l="-25742" r="-257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43425" y="2499594"/>
            <a:ext cx="3739927" cy="6312491"/>
            <a:chOff x="0" y="0"/>
            <a:chExt cx="985001" cy="16625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768198" y="2885655"/>
            <a:ext cx="3310336" cy="545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Identifie des logiques dans les événements passés et fait des prédictions sur les événements futurs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créer des recommandations personnalisées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035826" y="2459562"/>
            <a:ext cx="3739927" cy="6312491"/>
            <a:chOff x="0" y="0"/>
            <a:chExt cx="985001" cy="166254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250622" y="2885655"/>
            <a:ext cx="3310336" cy="440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Combine l’IA prédictive et des algorithmes d’optimisation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trouver l’itinéraire optimal d’un endroit à un autre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12919" y="1574489"/>
            <a:ext cx="3068410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descriptive</a:t>
            </a:r>
          </a:p>
        </p:txBody>
      </p:sp>
      <p:sp>
        <p:nvSpPr>
          <p:cNvPr id="4" name="Freeform 4"/>
          <p:cNvSpPr/>
          <p:nvPr/>
        </p:nvSpPr>
        <p:spPr>
          <a:xfrm>
            <a:off x="16345490" y="6998354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97116">
            <a:off x="7436862" y="-459917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269975" y="2499594"/>
            <a:ext cx="3739927" cy="6312491"/>
            <a:chOff x="0" y="0"/>
            <a:chExt cx="985001" cy="16625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6704" y="457200"/>
            <a:ext cx="721607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Plusieurs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25227" y="628072"/>
            <a:ext cx="1010635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0"/>
              </a:lnSpc>
            </a:pPr>
            <a:r>
              <a:rPr lang="en-US" sz="6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Intelligences Artificielles?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54331" y="1451344"/>
            <a:ext cx="3545124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Prescriptive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8241" y="1631367"/>
            <a:ext cx="3330293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prédictive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29347" y="1631367"/>
            <a:ext cx="3353561" cy="5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2399">
                <a:solidFill>
                  <a:srgbClr val="F4F4F4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IA générative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4770" y="2963260"/>
            <a:ext cx="3310336" cy="487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Décrit et analyse de grandes quantités de données.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repérer des transactions inhabituelles pouvant révéler des erreurs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3425" y="2499594"/>
            <a:ext cx="3739927" cy="6312491"/>
            <a:chOff x="0" y="0"/>
            <a:chExt cx="985001" cy="16625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768198" y="2885655"/>
            <a:ext cx="3310336" cy="545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Identifie des logiques dans les événements passés et fait des prédictions sur les événements futurs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créer des recommandations personnalisées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035826" y="2459562"/>
            <a:ext cx="3739927" cy="6312491"/>
            <a:chOff x="0" y="0"/>
            <a:chExt cx="985001" cy="16625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50622" y="2885655"/>
            <a:ext cx="3310336" cy="440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Combine l’IA prédictive et des algorithmes d’optimisation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trouver l’itinéraire optimal d’un endroit à un autre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3261614" y="2459562"/>
            <a:ext cx="3739927" cy="6312491"/>
            <a:chOff x="0" y="0"/>
            <a:chExt cx="985001" cy="16625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5001" cy="1662549"/>
            </a:xfrm>
            <a:custGeom>
              <a:avLst/>
              <a:gdLst/>
              <a:ahLst/>
              <a:cxnLst/>
              <a:rect l="l" t="t" r="r" b="b"/>
              <a:pathLst>
                <a:path w="985001" h="1662549">
                  <a:moveTo>
                    <a:pt x="105574" y="0"/>
                  </a:moveTo>
                  <a:lnTo>
                    <a:pt x="879428" y="0"/>
                  </a:lnTo>
                  <a:cubicBezTo>
                    <a:pt x="907427" y="0"/>
                    <a:pt x="934281" y="11123"/>
                    <a:pt x="954079" y="30922"/>
                  </a:cubicBezTo>
                  <a:cubicBezTo>
                    <a:pt x="973878" y="50721"/>
                    <a:pt x="985001" y="77574"/>
                    <a:pt x="985001" y="105574"/>
                  </a:cubicBezTo>
                  <a:lnTo>
                    <a:pt x="985001" y="1556975"/>
                  </a:lnTo>
                  <a:cubicBezTo>
                    <a:pt x="985001" y="1615282"/>
                    <a:pt x="937734" y="1662549"/>
                    <a:pt x="879428" y="1662549"/>
                  </a:cubicBezTo>
                  <a:lnTo>
                    <a:pt x="105574" y="1662549"/>
                  </a:lnTo>
                  <a:cubicBezTo>
                    <a:pt x="77574" y="1662549"/>
                    <a:pt x="50721" y="1651426"/>
                    <a:pt x="30922" y="1631627"/>
                  </a:cubicBezTo>
                  <a:cubicBezTo>
                    <a:pt x="11123" y="1611828"/>
                    <a:pt x="0" y="1584975"/>
                    <a:pt x="0" y="1556975"/>
                  </a:cubicBezTo>
                  <a:lnTo>
                    <a:pt x="0" y="105574"/>
                  </a:lnTo>
                  <a:cubicBezTo>
                    <a:pt x="0" y="47267"/>
                    <a:pt x="47267" y="0"/>
                    <a:pt x="105574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985001" cy="1719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476409" y="3098035"/>
            <a:ext cx="3310336" cy="494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Génère du nouveau contenu (texte/image/musique) qui imite les données d’entraînement</a:t>
            </a:r>
          </a:p>
          <a:p>
            <a:pPr algn="ctr">
              <a:lnSpc>
                <a:spcPts val="3990"/>
              </a:lnSpc>
            </a:pPr>
            <a:endParaRPr lang="en-US" sz="2850">
              <a:solidFill>
                <a:srgbClr val="0404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2650">
                <a:solidFill>
                  <a:srgbClr val="040494"/>
                </a:solidFill>
                <a:latin typeface="Poppins"/>
                <a:ea typeface="Poppins"/>
                <a:cs typeface="Poppins"/>
                <a:sym typeface="Poppins"/>
              </a:rPr>
              <a:t>Usage : chat bot, génération de résumés etc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flat">
            <a:gradFill>
              <a:gsLst>
                <a:gs pos="0">
                  <a:srgbClr val="FFFBFB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5864009" y="6845186"/>
            <a:ext cx="2423991" cy="41148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2297116">
            <a:off x="5921185" y="-403039"/>
            <a:ext cx="1203614" cy="2043172"/>
          </a:xfrm>
          <a:custGeom>
            <a:avLst/>
            <a:gdLst/>
            <a:ahLst/>
            <a:cxnLst/>
            <a:rect l="l" t="t" r="r" b="b"/>
            <a:pathLst>
              <a:path w="1203614" h="2043172">
                <a:moveTo>
                  <a:pt x="0" y="0"/>
                </a:moveTo>
                <a:lnTo>
                  <a:pt x="1203614" y="0"/>
                </a:lnTo>
                <a:lnTo>
                  <a:pt x="1203614" y="2043172"/>
                </a:lnTo>
                <a:lnTo>
                  <a:pt x="0" y="204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973359" y="457200"/>
            <a:ext cx="554963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33783" y="457200"/>
            <a:ext cx="1007368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 fabriquée l’IA 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34275" y="1462799"/>
            <a:ext cx="3086100" cy="2508172"/>
            <a:chOff x="0" y="0"/>
            <a:chExt cx="4114800" cy="3344230"/>
          </a:xfrm>
        </p:grpSpPr>
        <p:grpSp>
          <p:nvGrpSpPr>
            <p:cNvPr id="8" name="Group 8"/>
            <p:cNvGrpSpPr/>
            <p:nvPr/>
          </p:nvGrpSpPr>
          <p:grpSpPr>
            <a:xfrm>
              <a:off x="111666" y="0"/>
              <a:ext cx="3891467" cy="3344230"/>
              <a:chOff x="0" y="0"/>
              <a:chExt cx="812800" cy="6985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656871"/>
              <a:ext cx="4114800" cy="1869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Extraction et consommation de ressources </a:t>
              </a:r>
            </a:p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naturelles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78318" y="2719029"/>
            <a:ext cx="2918601" cy="2508172"/>
            <a:chOff x="0" y="0"/>
            <a:chExt cx="3891467" cy="334423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891467" cy="3344230"/>
              <a:chOff x="0" y="0"/>
              <a:chExt cx="812800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30364" y="783853"/>
              <a:ext cx="3430740" cy="1399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Collecte de données d’entraînement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78318" y="5361622"/>
            <a:ext cx="2918601" cy="2508172"/>
            <a:chOff x="0" y="0"/>
            <a:chExt cx="3891467" cy="334423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3891467" cy="3344230"/>
              <a:chOff x="0" y="0"/>
              <a:chExt cx="812800" cy="698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05862" y="1178931"/>
              <a:ext cx="2256411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Traitement des données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18025" y="6750128"/>
            <a:ext cx="2918601" cy="2508172"/>
            <a:chOff x="0" y="0"/>
            <a:chExt cx="3891467" cy="334423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891467" cy="3344230"/>
              <a:chOff x="0" y="0"/>
              <a:chExt cx="812800" cy="6985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09206" y="1178931"/>
              <a:ext cx="2473056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Entraînement du modèle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74483" y="5361622"/>
            <a:ext cx="2918601" cy="2508172"/>
            <a:chOff x="0" y="0"/>
            <a:chExt cx="3891467" cy="334423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891467" cy="3344230"/>
              <a:chOff x="0" y="0"/>
              <a:chExt cx="812800" cy="6985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709206" y="1178931"/>
              <a:ext cx="2473056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Renforcement du modèle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474483" y="2719029"/>
            <a:ext cx="2918601" cy="2508172"/>
            <a:chOff x="0" y="0"/>
            <a:chExt cx="3891467" cy="334423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891467" cy="3344230"/>
              <a:chOff x="0" y="0"/>
              <a:chExt cx="812800" cy="698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709206" y="1178931"/>
              <a:ext cx="2473056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Usage du modèle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C36DD">
                <a:alpha val="100000"/>
              </a:srgbClr>
            </a:gs>
            <a:gs pos="50000">
              <a:srgbClr val="8165DD">
                <a:alpha val="100000"/>
              </a:srgbClr>
            </a:gs>
            <a:gs pos="100000">
              <a:srgbClr val="FDAFFE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59906" y="2188348"/>
            <a:ext cx="3382456" cy="3539711"/>
            <a:chOff x="0" y="0"/>
            <a:chExt cx="839721" cy="878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9721" cy="878760"/>
            </a:xfrm>
            <a:custGeom>
              <a:avLst/>
              <a:gdLst/>
              <a:ahLst/>
              <a:cxnLst/>
              <a:rect l="l" t="t" r="r" b="b"/>
              <a:pathLst>
                <a:path w="839721" h="878760">
                  <a:moveTo>
                    <a:pt x="419860" y="0"/>
                  </a:moveTo>
                  <a:lnTo>
                    <a:pt x="590030" y="172259"/>
                  </a:lnTo>
                  <a:lnTo>
                    <a:pt x="839721" y="219690"/>
                  </a:lnTo>
                  <a:lnTo>
                    <a:pt x="760199" y="439380"/>
                  </a:lnTo>
                  <a:lnTo>
                    <a:pt x="839721" y="659070"/>
                  </a:lnTo>
                  <a:lnTo>
                    <a:pt x="590030" y="706501"/>
                  </a:lnTo>
                  <a:lnTo>
                    <a:pt x="419860" y="878760"/>
                  </a:lnTo>
                  <a:lnTo>
                    <a:pt x="249691" y="706501"/>
                  </a:lnTo>
                  <a:lnTo>
                    <a:pt x="0" y="659070"/>
                  </a:lnTo>
                  <a:lnTo>
                    <a:pt x="79522" y="439380"/>
                  </a:lnTo>
                  <a:lnTo>
                    <a:pt x="0" y="219690"/>
                  </a:lnTo>
                  <a:lnTo>
                    <a:pt x="249691" y="17225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4965" y="121348"/>
              <a:ext cx="629790" cy="578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Rédiger des synthèses, comptes rendus, mails, supports de présentation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81604" y="457200"/>
            <a:ext cx="10073687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l’IAG</a:t>
            </a:r>
            <a:r>
              <a:rPr lang="en-US" sz="7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3359" y="457200"/>
            <a:ext cx="7355551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EBBA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Que permet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33256" y="2188348"/>
            <a:ext cx="3511602" cy="3399024"/>
            <a:chOff x="0" y="0"/>
            <a:chExt cx="83972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9721" cy="812800"/>
            </a:xfrm>
            <a:custGeom>
              <a:avLst/>
              <a:gdLst/>
              <a:ahLst/>
              <a:cxnLst/>
              <a:rect l="l" t="t" r="r" b="b"/>
              <a:pathLst>
                <a:path w="839721" h="812800">
                  <a:moveTo>
                    <a:pt x="419860" y="0"/>
                  </a:moveTo>
                  <a:lnTo>
                    <a:pt x="590030" y="159329"/>
                  </a:lnTo>
                  <a:lnTo>
                    <a:pt x="839721" y="203200"/>
                  </a:lnTo>
                  <a:lnTo>
                    <a:pt x="760199" y="406400"/>
                  </a:lnTo>
                  <a:lnTo>
                    <a:pt x="839721" y="609600"/>
                  </a:lnTo>
                  <a:lnTo>
                    <a:pt x="590030" y="653471"/>
                  </a:lnTo>
                  <a:lnTo>
                    <a:pt x="419860" y="812800"/>
                  </a:lnTo>
                  <a:lnTo>
                    <a:pt x="249691" y="653471"/>
                  </a:lnTo>
                  <a:lnTo>
                    <a:pt x="0" y="609600"/>
                  </a:lnTo>
                  <a:lnTo>
                    <a:pt x="79522" y="406400"/>
                  </a:lnTo>
                  <a:lnTo>
                    <a:pt x="0" y="203200"/>
                  </a:lnTo>
                  <a:lnTo>
                    <a:pt x="249691" y="15932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4965" y="107950"/>
              <a:ext cx="62979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Création de visuels et graphiques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63537" y="1028700"/>
            <a:ext cx="3460391" cy="3349454"/>
            <a:chOff x="0" y="0"/>
            <a:chExt cx="839721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9721" cy="812800"/>
            </a:xfrm>
            <a:custGeom>
              <a:avLst/>
              <a:gdLst/>
              <a:ahLst/>
              <a:cxnLst/>
              <a:rect l="l" t="t" r="r" b="b"/>
              <a:pathLst>
                <a:path w="839721" h="812800">
                  <a:moveTo>
                    <a:pt x="419860" y="0"/>
                  </a:moveTo>
                  <a:lnTo>
                    <a:pt x="590030" y="159329"/>
                  </a:lnTo>
                  <a:lnTo>
                    <a:pt x="839721" y="203200"/>
                  </a:lnTo>
                  <a:lnTo>
                    <a:pt x="760199" y="406400"/>
                  </a:lnTo>
                  <a:lnTo>
                    <a:pt x="839721" y="609600"/>
                  </a:lnTo>
                  <a:lnTo>
                    <a:pt x="590030" y="653471"/>
                  </a:lnTo>
                  <a:lnTo>
                    <a:pt x="419860" y="812800"/>
                  </a:lnTo>
                  <a:lnTo>
                    <a:pt x="249691" y="653471"/>
                  </a:lnTo>
                  <a:lnTo>
                    <a:pt x="0" y="609600"/>
                  </a:lnTo>
                  <a:lnTo>
                    <a:pt x="79522" y="406400"/>
                  </a:lnTo>
                  <a:lnTo>
                    <a:pt x="0" y="203200"/>
                  </a:lnTo>
                  <a:lnTo>
                    <a:pt x="249691" y="15932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4965" y="107950"/>
              <a:ext cx="62979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Analyses de données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526591" y="5657715"/>
            <a:ext cx="3497337" cy="3385215"/>
            <a:chOff x="0" y="0"/>
            <a:chExt cx="839721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9721" cy="812800"/>
            </a:xfrm>
            <a:custGeom>
              <a:avLst/>
              <a:gdLst/>
              <a:ahLst/>
              <a:cxnLst/>
              <a:rect l="l" t="t" r="r" b="b"/>
              <a:pathLst>
                <a:path w="839721" h="812800">
                  <a:moveTo>
                    <a:pt x="419860" y="0"/>
                  </a:moveTo>
                  <a:lnTo>
                    <a:pt x="590030" y="159329"/>
                  </a:lnTo>
                  <a:lnTo>
                    <a:pt x="839721" y="203200"/>
                  </a:lnTo>
                  <a:lnTo>
                    <a:pt x="760199" y="406400"/>
                  </a:lnTo>
                  <a:lnTo>
                    <a:pt x="839721" y="609600"/>
                  </a:lnTo>
                  <a:lnTo>
                    <a:pt x="590030" y="653471"/>
                  </a:lnTo>
                  <a:lnTo>
                    <a:pt x="419860" y="812800"/>
                  </a:lnTo>
                  <a:lnTo>
                    <a:pt x="249691" y="653471"/>
                  </a:lnTo>
                  <a:lnTo>
                    <a:pt x="0" y="609600"/>
                  </a:lnTo>
                  <a:lnTo>
                    <a:pt x="79522" y="406400"/>
                  </a:lnTo>
                  <a:lnTo>
                    <a:pt x="0" y="203200"/>
                  </a:lnTo>
                  <a:lnTo>
                    <a:pt x="249691" y="15932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4965" y="107950"/>
              <a:ext cx="62979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Enregistrement et/ou transcription de réunions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9617" y="6172065"/>
            <a:ext cx="3509970" cy="3397443"/>
            <a:chOff x="0" y="0"/>
            <a:chExt cx="839721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39721" cy="812800"/>
            </a:xfrm>
            <a:custGeom>
              <a:avLst/>
              <a:gdLst/>
              <a:ahLst/>
              <a:cxnLst/>
              <a:rect l="l" t="t" r="r" b="b"/>
              <a:pathLst>
                <a:path w="839721" h="812800">
                  <a:moveTo>
                    <a:pt x="419860" y="0"/>
                  </a:moveTo>
                  <a:lnTo>
                    <a:pt x="590030" y="159329"/>
                  </a:lnTo>
                  <a:lnTo>
                    <a:pt x="839721" y="203200"/>
                  </a:lnTo>
                  <a:lnTo>
                    <a:pt x="760199" y="406400"/>
                  </a:lnTo>
                  <a:lnTo>
                    <a:pt x="839721" y="609600"/>
                  </a:lnTo>
                  <a:lnTo>
                    <a:pt x="590030" y="653471"/>
                  </a:lnTo>
                  <a:lnTo>
                    <a:pt x="419860" y="812800"/>
                  </a:lnTo>
                  <a:lnTo>
                    <a:pt x="249691" y="653471"/>
                  </a:lnTo>
                  <a:lnTo>
                    <a:pt x="0" y="609600"/>
                  </a:lnTo>
                  <a:lnTo>
                    <a:pt x="79522" y="406400"/>
                  </a:lnTo>
                  <a:lnTo>
                    <a:pt x="0" y="203200"/>
                  </a:lnTo>
                  <a:lnTo>
                    <a:pt x="249691" y="15932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4965" y="107950"/>
              <a:ext cx="62979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Traduction de texte ou de son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13358" y="6162632"/>
            <a:ext cx="3529462" cy="3416310"/>
            <a:chOff x="0" y="0"/>
            <a:chExt cx="839721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39721" cy="812800"/>
            </a:xfrm>
            <a:custGeom>
              <a:avLst/>
              <a:gdLst/>
              <a:ahLst/>
              <a:cxnLst/>
              <a:rect l="l" t="t" r="r" b="b"/>
              <a:pathLst>
                <a:path w="839721" h="812800">
                  <a:moveTo>
                    <a:pt x="419860" y="0"/>
                  </a:moveTo>
                  <a:lnTo>
                    <a:pt x="590030" y="159329"/>
                  </a:lnTo>
                  <a:lnTo>
                    <a:pt x="839721" y="203200"/>
                  </a:lnTo>
                  <a:lnTo>
                    <a:pt x="760199" y="406400"/>
                  </a:lnTo>
                  <a:lnTo>
                    <a:pt x="839721" y="609600"/>
                  </a:lnTo>
                  <a:lnTo>
                    <a:pt x="590030" y="653471"/>
                  </a:lnTo>
                  <a:lnTo>
                    <a:pt x="419860" y="812800"/>
                  </a:lnTo>
                  <a:lnTo>
                    <a:pt x="249691" y="653471"/>
                  </a:lnTo>
                  <a:lnTo>
                    <a:pt x="0" y="609600"/>
                  </a:lnTo>
                  <a:lnTo>
                    <a:pt x="79522" y="406400"/>
                  </a:lnTo>
                  <a:lnTo>
                    <a:pt x="0" y="203200"/>
                  </a:lnTo>
                  <a:lnTo>
                    <a:pt x="249691" y="159329"/>
                  </a:lnTo>
                  <a:lnTo>
                    <a:pt x="41986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4965" y="107950"/>
              <a:ext cx="62979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40494"/>
                  </a:solidFill>
                  <a:latin typeface="Poppins"/>
                  <a:ea typeface="Poppins"/>
                  <a:cs typeface="Poppins"/>
                  <a:sym typeface="Poppins"/>
                </a:rPr>
                <a:t>Prise de décision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650</Words>
  <Application>Microsoft Office PowerPoint</Application>
  <PresentationFormat>Personnalisé</PresentationFormat>
  <Paragraphs>123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Poppins Semi-Bold</vt:lpstr>
      <vt:lpstr>Open Sans</vt:lpstr>
      <vt:lpstr>Open Sans Bold</vt:lpstr>
      <vt:lpstr>Aptos</vt:lpstr>
      <vt:lpstr>Poppins Light</vt:lpstr>
      <vt:lpstr>Poppins Bold</vt:lpstr>
      <vt:lpstr>Poppins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rapide de l'IA</dc:title>
  <cp:lastModifiedBy>Laura JARNET</cp:lastModifiedBy>
  <cp:revision>3</cp:revision>
  <dcterms:created xsi:type="dcterms:W3CDTF">2006-08-16T00:00:00Z</dcterms:created>
  <dcterms:modified xsi:type="dcterms:W3CDTF">2026-03-25T08:57:40Z</dcterms:modified>
  <dc:identifier>DAHEeDZDXKQ</dc:identifier>
</cp:coreProperties>
</file>